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31" autoAdjust="0"/>
  </p:normalViewPr>
  <p:slideViewPr>
    <p:cSldViewPr snapToGrid="0" snapToObjects="1">
      <p:cViewPr>
        <p:scale>
          <a:sx n="100" d="100"/>
          <a:sy n="100" d="100"/>
        </p:scale>
        <p:origin x="-606" y="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C140A-AD21-46BA-A37E-2410D22E39F9}" type="datetimeFigureOut">
              <a:rPr lang="en-US"/>
              <a:pPr>
                <a:defRPr/>
              </a:pPr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F94A6-790B-4929-84DB-57E436B1EE5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29116-B69E-417D-A0DC-A44AB16D6E24}" type="datetimeFigureOut">
              <a:rPr lang="en-US"/>
              <a:pPr>
                <a:defRPr/>
              </a:pPr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873F6-1B99-450E-9AF9-8550209B434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2F6CB-1B99-4574-AEE9-306083D6CAD3}" type="datetimeFigureOut">
              <a:rPr lang="en-US"/>
              <a:pPr>
                <a:defRPr/>
              </a:pPr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F2D7B-8004-4FB4-9BB0-5F569B8B629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D0C14-090B-4A2C-9575-D8E4883BE54F}" type="datetimeFigureOut">
              <a:rPr lang="en-US"/>
              <a:pPr>
                <a:defRPr/>
              </a:pPr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7F1B3-B160-4A75-AF85-CC4F4F1F62D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20CA4-4C69-48A6-8810-99CD63520D3A}" type="datetimeFigureOut">
              <a:rPr lang="en-US"/>
              <a:pPr>
                <a:defRPr/>
              </a:pPr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A8B78-F622-4F2E-BAF0-A4997085A40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7EF57-7115-46FE-AD06-862312671BB8}" type="datetimeFigureOut">
              <a:rPr lang="en-US"/>
              <a:pPr>
                <a:defRPr/>
              </a:pPr>
              <a:t>7/20/2015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CD7D1-4DBF-4FE9-9F0D-F11565DDEF0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43F1A-E2F5-4B4C-90BC-67EDCC168DA1}" type="datetimeFigureOut">
              <a:rPr lang="en-US"/>
              <a:pPr>
                <a:defRPr/>
              </a:pPr>
              <a:t>7/20/2015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A3EB5-AD30-4BEC-9832-4054B7854B8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5169B-9F38-4500-BE5E-4591909D1EAC}" type="datetimeFigureOut">
              <a:rPr lang="en-US"/>
              <a:pPr>
                <a:defRPr/>
              </a:pPr>
              <a:t>7/20/2015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F3366-1CD8-4369-9536-838D300EEE7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236F2-37A4-4E17-9A16-2B5720F6A285}" type="datetimeFigureOut">
              <a:rPr lang="en-US"/>
              <a:pPr>
                <a:defRPr/>
              </a:pPr>
              <a:t>7/20/2015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C1C2C-446C-4AD9-A15D-AE9E6C322E0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96E54-C7F2-4F7E-B9D9-A47431B1EAB7}" type="datetimeFigureOut">
              <a:rPr lang="en-US"/>
              <a:pPr>
                <a:defRPr/>
              </a:pPr>
              <a:t>7/20/2015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4920D-D474-440C-BBD6-3C385BBBF4D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46AC4-01BB-4854-B3B0-FC3AF5E9C2E9}" type="datetimeFigureOut">
              <a:rPr lang="en-US"/>
              <a:pPr>
                <a:defRPr/>
              </a:pPr>
              <a:t>7/20/2015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64D82-B397-4FB0-A0CD-C561C61DFF3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  <a:endParaRPr lang="en-US" smtClean="0"/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D5E652-41D7-473E-9952-C643F90FC596}" type="datetimeFigureOut">
              <a:rPr lang="en-US"/>
              <a:pPr>
                <a:defRPr/>
              </a:pPr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E99C6E-4481-4AE7-B876-A6162BEBDE0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Planilha_do_Microsoft_Office_Excel1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278063"/>
            <a:ext cx="8062913" cy="1470025"/>
          </a:xfrm>
        </p:spPr>
        <p:txBody>
          <a:bodyPr>
            <a:normAutofit fontScale="90000"/>
          </a:bodyPr>
          <a:lstStyle/>
          <a:p>
            <a:r>
              <a:rPr lang="en-US" sz="3600" smtClean="0">
                <a:solidFill>
                  <a:srgbClr val="17375E"/>
                </a:solidFill>
                <a:latin typeface="Verdana" pitchFamily="34" charset="0"/>
              </a:rPr>
              <a:t>Programa de Proteção ao Emprego – PPE</a:t>
            </a:r>
            <a:br>
              <a:rPr lang="en-US" sz="3600" smtClean="0">
                <a:solidFill>
                  <a:srgbClr val="17375E"/>
                </a:solidFill>
                <a:latin typeface="Verdana" pitchFamily="34" charset="0"/>
              </a:rPr>
            </a:br>
            <a:r>
              <a:rPr lang="en-US" sz="3600" smtClean="0">
                <a:solidFill>
                  <a:srgbClr val="17375E"/>
                </a:solidFill>
                <a:latin typeface="Verdana" pitchFamily="34" charset="0"/>
              </a:rPr>
              <a:t/>
            </a:r>
            <a:br>
              <a:rPr lang="en-US" sz="3600" smtClean="0">
                <a:solidFill>
                  <a:srgbClr val="17375E"/>
                </a:solidFill>
                <a:latin typeface="Verdana" pitchFamily="34" charset="0"/>
              </a:rPr>
            </a:br>
            <a:r>
              <a:rPr lang="en-US" sz="2000" smtClean="0">
                <a:solidFill>
                  <a:srgbClr val="17375E"/>
                </a:solidFill>
                <a:latin typeface="Verdana" pitchFamily="34" charset="0"/>
              </a:rPr>
              <a:t>Definição de regimento, critérios de adesão e funcionamento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err="1" smtClean="0">
                <a:solidFill>
                  <a:srgbClr val="17375E"/>
                </a:solidFill>
                <a:latin typeface="Verdana" pitchFamily="34" charset="0"/>
              </a:rPr>
              <a:t>Quem</a:t>
            </a:r>
            <a:r>
              <a:rPr lang="en-US" sz="3000" dirty="0" smtClean="0">
                <a:solidFill>
                  <a:srgbClr val="17375E"/>
                </a:solidFill>
                <a:latin typeface="Verdana" pitchFamily="34" charset="0"/>
              </a:rPr>
              <a:t> </a:t>
            </a:r>
            <a:r>
              <a:rPr lang="en-US" sz="3000" dirty="0" err="1" smtClean="0">
                <a:solidFill>
                  <a:srgbClr val="17375E"/>
                </a:solidFill>
                <a:latin typeface="Verdana" pitchFamily="34" charset="0"/>
              </a:rPr>
              <a:t>pode</a:t>
            </a:r>
            <a:r>
              <a:rPr lang="en-US" sz="3000" dirty="0" smtClean="0">
                <a:solidFill>
                  <a:srgbClr val="17375E"/>
                </a:solidFill>
                <a:latin typeface="Verdana" pitchFamily="34" charset="0"/>
              </a:rPr>
              <a:t> </a:t>
            </a:r>
            <a:r>
              <a:rPr lang="en-US" sz="3000" dirty="0" err="1" smtClean="0">
                <a:solidFill>
                  <a:srgbClr val="17375E"/>
                </a:solidFill>
                <a:latin typeface="Verdana" pitchFamily="34" charset="0"/>
              </a:rPr>
              <a:t>aderir</a:t>
            </a:r>
            <a:r>
              <a:rPr lang="en-US" sz="3000" dirty="0" smtClean="0">
                <a:solidFill>
                  <a:srgbClr val="17375E"/>
                </a:solidFill>
                <a:latin typeface="Verdana" pitchFamily="34" charset="0"/>
              </a:rPr>
              <a:t>:</a:t>
            </a:r>
            <a:endParaRPr lang="en-US" sz="3000" dirty="0" smtClean="0">
              <a:solidFill>
                <a:srgbClr val="17375E"/>
              </a:solidFill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4" y="1162050"/>
            <a:ext cx="8124825" cy="497204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</a:pPr>
            <a:r>
              <a:rPr lang="en-US" sz="1700" b="1" dirty="0" err="1" smtClean="0"/>
              <a:t>Principais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critérios</a:t>
            </a:r>
            <a:r>
              <a:rPr lang="en-US" sz="1700" b="1" dirty="0" smtClean="0"/>
              <a:t>:</a:t>
            </a:r>
          </a:p>
          <a:p>
            <a:pPr marL="180975" indent="-180975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700" dirty="0" err="1" smtClean="0"/>
              <a:t>Empresas</a:t>
            </a:r>
            <a:r>
              <a:rPr lang="en-US" sz="1700" dirty="0" smtClean="0"/>
              <a:t>, </a:t>
            </a:r>
            <a:r>
              <a:rPr lang="en-US" sz="1700" dirty="0" err="1" smtClean="0"/>
              <a:t>em</a:t>
            </a:r>
            <a:r>
              <a:rPr lang="en-US" sz="1700" dirty="0" smtClean="0"/>
              <a:t> </a:t>
            </a:r>
            <a:r>
              <a:rPr lang="en-US" sz="1700" dirty="0" err="1" smtClean="0"/>
              <a:t>dificuldades</a:t>
            </a:r>
            <a:r>
              <a:rPr lang="en-US" sz="1700" dirty="0" smtClean="0"/>
              <a:t> </a:t>
            </a:r>
            <a:r>
              <a:rPr lang="en-US" sz="1700" dirty="0" err="1" smtClean="0"/>
              <a:t>econômico-financeiras</a:t>
            </a:r>
            <a:r>
              <a:rPr lang="en-US" sz="1700" dirty="0" smtClean="0"/>
              <a:t> </a:t>
            </a:r>
            <a:r>
              <a:rPr lang="pt-BR" sz="1700" dirty="0" smtClean="0"/>
              <a:t>que esgotarem a utilização do banco de horas e períodos </a:t>
            </a:r>
            <a:r>
              <a:rPr lang="pt-BR" sz="1700" dirty="0" smtClean="0"/>
              <a:t>de férias, inclusive </a:t>
            </a:r>
            <a:r>
              <a:rPr lang="pt-BR" sz="1700" dirty="0" smtClean="0"/>
              <a:t>coletivas</a:t>
            </a:r>
            <a:r>
              <a:rPr lang="en-US" sz="1700" dirty="0" smtClean="0"/>
              <a:t>, </a:t>
            </a:r>
            <a:r>
              <a:rPr lang="en-US" sz="1700" dirty="0" err="1" smtClean="0"/>
              <a:t>poderão</a:t>
            </a:r>
            <a:r>
              <a:rPr lang="en-US" sz="1700" dirty="0" smtClean="0"/>
              <a:t> </a:t>
            </a:r>
            <a:r>
              <a:rPr lang="en-US" sz="1700" b="1" dirty="0" err="1" smtClean="0"/>
              <a:t>celebrar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acordos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coletivos</a:t>
            </a:r>
            <a:r>
              <a:rPr lang="en-US" sz="1700" b="1" dirty="0" smtClean="0"/>
              <a:t> </a:t>
            </a:r>
            <a:r>
              <a:rPr lang="en-US" sz="1700" dirty="0" smtClean="0"/>
              <a:t>com </a:t>
            </a:r>
            <a:r>
              <a:rPr lang="en-US" sz="1700" dirty="0" err="1" smtClean="0"/>
              <a:t>os</a:t>
            </a:r>
            <a:r>
              <a:rPr lang="en-US" sz="1700" dirty="0" smtClean="0"/>
              <a:t> </a:t>
            </a:r>
            <a:r>
              <a:rPr lang="en-US" sz="1700" dirty="0" err="1" smtClean="0"/>
              <a:t>sindicatos</a:t>
            </a:r>
            <a:r>
              <a:rPr lang="en-US" sz="1700" dirty="0" smtClean="0"/>
              <a:t> </a:t>
            </a:r>
            <a:r>
              <a:rPr lang="en-US" sz="1700" dirty="0" err="1" smtClean="0"/>
              <a:t>representativos</a:t>
            </a:r>
            <a:r>
              <a:rPr lang="en-US" sz="1700" dirty="0" smtClean="0"/>
              <a:t> de </a:t>
            </a:r>
            <a:r>
              <a:rPr lang="en-US" sz="1700" dirty="0" err="1" smtClean="0"/>
              <a:t>seus</a:t>
            </a:r>
            <a:r>
              <a:rPr lang="en-US" sz="1700" dirty="0" smtClean="0"/>
              <a:t> </a:t>
            </a:r>
            <a:r>
              <a:rPr lang="en-US" sz="1700" dirty="0" err="1" smtClean="0"/>
              <a:t>trabalhadores</a:t>
            </a:r>
            <a:r>
              <a:rPr lang="en-US" sz="1700" dirty="0" smtClean="0"/>
              <a:t>, </a:t>
            </a:r>
            <a:r>
              <a:rPr lang="en-US" sz="1700" dirty="0" err="1" smtClean="0"/>
              <a:t>prevendo</a:t>
            </a:r>
            <a:r>
              <a:rPr lang="en-US" sz="1700" dirty="0" smtClean="0"/>
              <a:t> redução de </a:t>
            </a:r>
            <a:r>
              <a:rPr lang="en-US" sz="1700" dirty="0" err="1" smtClean="0"/>
              <a:t>jornada</a:t>
            </a:r>
            <a:r>
              <a:rPr lang="en-US" sz="1700" dirty="0" smtClean="0"/>
              <a:t> de </a:t>
            </a:r>
            <a:r>
              <a:rPr lang="en-US" sz="1700" dirty="0" err="1" smtClean="0"/>
              <a:t>trabalho</a:t>
            </a:r>
            <a:r>
              <a:rPr lang="en-US" sz="1700" dirty="0" smtClean="0"/>
              <a:t> e de </a:t>
            </a:r>
            <a:r>
              <a:rPr lang="en-US" sz="1700" dirty="0" err="1" smtClean="0"/>
              <a:t>salários</a:t>
            </a:r>
            <a:r>
              <a:rPr lang="en-US" sz="1700" dirty="0" smtClean="0"/>
              <a:t>.</a:t>
            </a:r>
            <a:endParaRPr lang="en-US" sz="1700" dirty="0" smtClean="0"/>
          </a:p>
          <a:p>
            <a:pPr marL="180975" indent="-180975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700" dirty="0" err="1" smtClean="0"/>
              <a:t>Empresas</a:t>
            </a:r>
            <a:r>
              <a:rPr lang="en-US" sz="1700" dirty="0" smtClean="0"/>
              <a:t> </a:t>
            </a:r>
            <a:r>
              <a:rPr lang="en-US" sz="1700" dirty="0" err="1" smtClean="0"/>
              <a:t>que</a:t>
            </a:r>
            <a:r>
              <a:rPr lang="en-US" sz="1700" dirty="0" smtClean="0"/>
              <a:t>, </a:t>
            </a:r>
            <a:r>
              <a:rPr lang="en-US" sz="1700" dirty="0" err="1" smtClean="0"/>
              <a:t>nos</a:t>
            </a:r>
            <a:r>
              <a:rPr lang="en-US" sz="1700" dirty="0" smtClean="0"/>
              <a:t> </a:t>
            </a:r>
            <a:r>
              <a:rPr lang="en-US" sz="1700" dirty="0" err="1" smtClean="0"/>
              <a:t>últimos</a:t>
            </a:r>
            <a:r>
              <a:rPr lang="en-US" sz="1700" dirty="0" smtClean="0"/>
              <a:t> 12 </a:t>
            </a:r>
            <a:r>
              <a:rPr lang="en-US" sz="1700" dirty="0" err="1" smtClean="0"/>
              <a:t>meses</a:t>
            </a:r>
            <a:r>
              <a:rPr lang="en-US" sz="1700" dirty="0" smtClean="0"/>
              <a:t>, </a:t>
            </a:r>
            <a:r>
              <a:rPr lang="en-US" sz="1700" dirty="0" err="1" smtClean="0"/>
              <a:t>contados</a:t>
            </a:r>
            <a:r>
              <a:rPr lang="en-US" sz="1700" dirty="0" smtClean="0"/>
              <a:t> do </a:t>
            </a:r>
            <a:r>
              <a:rPr lang="en-US" sz="1700" dirty="0" err="1" smtClean="0"/>
              <a:t>mês</a:t>
            </a:r>
            <a:r>
              <a:rPr lang="en-US" sz="1700" dirty="0" smtClean="0"/>
              <a:t> anterior </a:t>
            </a:r>
            <a:r>
              <a:rPr lang="en-US" sz="1700" dirty="0" smtClean="0"/>
              <a:t>à </a:t>
            </a:r>
            <a:r>
              <a:rPr lang="en-US" sz="1700" dirty="0" err="1" smtClean="0"/>
              <a:t>solicitação</a:t>
            </a:r>
            <a:r>
              <a:rPr lang="en-US" sz="1700" dirty="0" smtClean="0"/>
              <a:t> de </a:t>
            </a:r>
            <a:r>
              <a:rPr lang="en-US" sz="1700" dirty="0" err="1" smtClean="0"/>
              <a:t>adesão</a:t>
            </a:r>
            <a:r>
              <a:rPr lang="en-US" sz="1700" dirty="0" smtClean="0"/>
              <a:t> </a:t>
            </a:r>
            <a:r>
              <a:rPr lang="en-US" sz="1700" dirty="0" smtClean="0"/>
              <a:t>ao PPE, </a:t>
            </a:r>
            <a:r>
              <a:rPr lang="en-US" sz="1700" dirty="0" err="1" smtClean="0"/>
              <a:t>apresentarem</a:t>
            </a:r>
            <a:r>
              <a:rPr lang="en-US" sz="1700" dirty="0" smtClean="0"/>
              <a:t> </a:t>
            </a:r>
            <a:r>
              <a:rPr lang="en-US" sz="1700" dirty="0" err="1" smtClean="0"/>
              <a:t>resultados</a:t>
            </a:r>
            <a:r>
              <a:rPr lang="en-US" sz="1700" dirty="0" smtClean="0"/>
              <a:t> do </a:t>
            </a:r>
            <a:r>
              <a:rPr lang="en-US" sz="1700" b="1" dirty="0" err="1" smtClean="0"/>
              <a:t>Indicador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Líquido</a:t>
            </a:r>
            <a:r>
              <a:rPr lang="en-US" sz="1700" b="1" dirty="0" smtClean="0"/>
              <a:t> de Emprego (ILE) </a:t>
            </a:r>
            <a:r>
              <a:rPr lang="en-US" sz="1700" u="sng" dirty="0" smtClean="0"/>
              <a:t>de </a:t>
            </a:r>
            <a:r>
              <a:rPr lang="en-US" sz="1700" u="sng" dirty="0" err="1" smtClean="0"/>
              <a:t>até</a:t>
            </a:r>
            <a:r>
              <a:rPr lang="en-US" sz="1700" u="sng" dirty="0" smtClean="0"/>
              <a:t> 1%</a:t>
            </a:r>
            <a:r>
              <a:rPr lang="en-US" sz="1700" dirty="0" smtClean="0"/>
              <a:t>, </a:t>
            </a:r>
            <a:r>
              <a:rPr lang="en-US" sz="1700" dirty="0" err="1" smtClean="0"/>
              <a:t>calculado</a:t>
            </a:r>
            <a:r>
              <a:rPr lang="en-US" sz="1700" dirty="0" smtClean="0"/>
              <a:t> com </a:t>
            </a:r>
            <a:r>
              <a:rPr lang="en-US" sz="1700" dirty="0" smtClean="0"/>
              <a:t>base </a:t>
            </a:r>
            <a:r>
              <a:rPr lang="en-US" sz="1700" dirty="0" err="1" smtClean="0"/>
              <a:t>nos</a:t>
            </a:r>
            <a:r>
              <a:rPr lang="en-US" sz="1700" dirty="0" smtClean="0"/>
              <a:t> </a:t>
            </a:r>
            <a:r>
              <a:rPr lang="en-US" sz="1700" dirty="0" smtClean="0"/>
              <a:t>dados do </a:t>
            </a:r>
            <a:r>
              <a:rPr lang="en-US" sz="1700" b="1" dirty="0" smtClean="0"/>
              <a:t>CAGED/MTE:</a:t>
            </a:r>
            <a:endParaRPr lang="en-US" sz="1700" dirty="0" smtClean="0"/>
          </a:p>
          <a:p>
            <a:pPr marL="180975" indent="-180975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 sz="1700" dirty="0" smtClean="0"/>
          </a:p>
          <a:p>
            <a:pPr marL="180975" indent="-180975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 smtClean="0">
                <a:solidFill>
                  <a:srgbClr val="002060"/>
                </a:solidFill>
              </a:rPr>
              <a:t>ILE = </a:t>
            </a:r>
            <a:r>
              <a:rPr lang="en-US" sz="1700" b="1" u="sng" dirty="0" err="1" smtClean="0">
                <a:solidFill>
                  <a:srgbClr val="002060"/>
                </a:solidFill>
              </a:rPr>
              <a:t>Admitidos</a:t>
            </a:r>
            <a:r>
              <a:rPr lang="en-US" sz="1700" b="1" u="sng" dirty="0" smtClean="0">
                <a:solidFill>
                  <a:srgbClr val="002060"/>
                </a:solidFill>
              </a:rPr>
              <a:t> (12 </a:t>
            </a:r>
            <a:r>
              <a:rPr lang="en-US" sz="1700" b="1" u="sng" dirty="0" err="1" smtClean="0">
                <a:solidFill>
                  <a:srgbClr val="002060"/>
                </a:solidFill>
              </a:rPr>
              <a:t>meses</a:t>
            </a:r>
            <a:r>
              <a:rPr lang="en-US" sz="1700" b="1" u="sng" dirty="0" smtClean="0">
                <a:solidFill>
                  <a:srgbClr val="002060"/>
                </a:solidFill>
              </a:rPr>
              <a:t> </a:t>
            </a:r>
            <a:r>
              <a:rPr lang="en-US" sz="1700" b="1" u="sng" dirty="0" err="1" smtClean="0">
                <a:solidFill>
                  <a:srgbClr val="002060"/>
                </a:solidFill>
              </a:rPr>
              <a:t>anteriores</a:t>
            </a:r>
            <a:r>
              <a:rPr lang="en-US" sz="1700" b="1" u="sng" dirty="0" smtClean="0">
                <a:solidFill>
                  <a:srgbClr val="002060"/>
                </a:solidFill>
              </a:rPr>
              <a:t>) – </a:t>
            </a:r>
            <a:r>
              <a:rPr lang="en-US" sz="1700" b="1" u="sng" dirty="0" err="1" smtClean="0">
                <a:solidFill>
                  <a:srgbClr val="002060"/>
                </a:solidFill>
              </a:rPr>
              <a:t>Desligamento</a:t>
            </a:r>
            <a:r>
              <a:rPr lang="en-US" sz="1700" b="1" u="sng" dirty="0" smtClean="0">
                <a:solidFill>
                  <a:srgbClr val="002060"/>
                </a:solidFill>
              </a:rPr>
              <a:t> (12 </a:t>
            </a:r>
            <a:r>
              <a:rPr lang="en-US" sz="1700" b="1" u="sng" dirty="0" err="1" smtClean="0">
                <a:solidFill>
                  <a:srgbClr val="002060"/>
                </a:solidFill>
              </a:rPr>
              <a:t>meses</a:t>
            </a:r>
            <a:r>
              <a:rPr lang="en-US" sz="1700" b="1" u="sng" dirty="0" smtClean="0">
                <a:solidFill>
                  <a:srgbClr val="002060"/>
                </a:solidFill>
              </a:rPr>
              <a:t> </a:t>
            </a:r>
            <a:r>
              <a:rPr lang="en-US" sz="1700" b="1" u="sng" dirty="0" err="1" smtClean="0">
                <a:solidFill>
                  <a:srgbClr val="002060"/>
                </a:solidFill>
              </a:rPr>
              <a:t>anteriores</a:t>
            </a:r>
            <a:r>
              <a:rPr lang="en-US" sz="1700" b="1" u="sng" dirty="0" smtClean="0">
                <a:solidFill>
                  <a:srgbClr val="002060"/>
                </a:solidFill>
              </a:rPr>
              <a:t>)</a:t>
            </a:r>
            <a:r>
              <a:rPr lang="en-US" sz="1700" b="1" dirty="0" smtClean="0">
                <a:solidFill>
                  <a:srgbClr val="002060"/>
                </a:solidFill>
              </a:rPr>
              <a:t>  x 100</a:t>
            </a:r>
          </a:p>
          <a:p>
            <a:pPr marL="180975" indent="-180975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 err="1" smtClean="0">
                <a:solidFill>
                  <a:srgbClr val="002060"/>
                </a:solidFill>
              </a:rPr>
              <a:t>Estoque</a:t>
            </a:r>
            <a:r>
              <a:rPr lang="en-US" sz="1700" b="1" dirty="0" smtClean="0">
                <a:solidFill>
                  <a:srgbClr val="002060"/>
                </a:solidFill>
              </a:rPr>
              <a:t> de </a:t>
            </a:r>
            <a:r>
              <a:rPr lang="en-US" sz="1700" b="1" dirty="0" err="1" smtClean="0">
                <a:solidFill>
                  <a:srgbClr val="002060"/>
                </a:solidFill>
              </a:rPr>
              <a:t>Empregados</a:t>
            </a:r>
            <a:r>
              <a:rPr lang="en-US" sz="1700" b="1" dirty="0" smtClean="0">
                <a:solidFill>
                  <a:srgbClr val="002060"/>
                </a:solidFill>
              </a:rPr>
              <a:t> no 13º </a:t>
            </a:r>
            <a:r>
              <a:rPr lang="en-US" sz="1700" b="1" dirty="0" err="1" smtClean="0">
                <a:solidFill>
                  <a:srgbClr val="002060"/>
                </a:solidFill>
              </a:rPr>
              <a:t>mês</a:t>
            </a:r>
            <a:r>
              <a:rPr lang="en-US" sz="1700" b="1" dirty="0" smtClean="0">
                <a:solidFill>
                  <a:srgbClr val="002060"/>
                </a:solidFill>
              </a:rPr>
              <a:t> anterior à </a:t>
            </a:r>
            <a:r>
              <a:rPr lang="en-US" sz="1700" b="1" dirty="0" err="1" smtClean="0">
                <a:solidFill>
                  <a:srgbClr val="002060"/>
                </a:solidFill>
              </a:rPr>
              <a:t>solicitaçao</a:t>
            </a:r>
            <a:r>
              <a:rPr lang="en-US" sz="1700" b="1" dirty="0" smtClean="0">
                <a:solidFill>
                  <a:srgbClr val="002060"/>
                </a:solidFill>
              </a:rPr>
              <a:t> do PPE</a:t>
            </a:r>
          </a:p>
          <a:p>
            <a:pPr marL="180975" indent="-180975" algn="ctr">
              <a:spcBef>
                <a:spcPts val="0"/>
              </a:spcBef>
              <a:spcAft>
                <a:spcPts val="0"/>
              </a:spcAft>
              <a:buNone/>
            </a:pPr>
            <a:endParaRPr lang="en-US" sz="1700" dirty="0" smtClean="0"/>
          </a:p>
          <a:p>
            <a:pPr marL="180975" indent="-180975" algn="ctr">
              <a:spcBef>
                <a:spcPts val="0"/>
              </a:spcBef>
              <a:spcAft>
                <a:spcPts val="0"/>
              </a:spcAft>
              <a:buNone/>
            </a:pPr>
            <a:endParaRPr lang="en-US" sz="1700" dirty="0" smtClean="0"/>
          </a:p>
          <a:p>
            <a:pPr marL="809625" indent="-6286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700" i="1" dirty="0" smtClean="0"/>
              <a:t>Obs.: empresas que não se </a:t>
            </a:r>
            <a:r>
              <a:rPr lang="pt-BR" sz="1700" i="1" dirty="0" smtClean="0"/>
              <a:t>enquadrarem nesse critério poderão encaminhar informações </a:t>
            </a:r>
            <a:r>
              <a:rPr lang="pt-BR" sz="1700" i="1" dirty="0" smtClean="0"/>
              <a:t>adicionais, que </a:t>
            </a:r>
            <a:r>
              <a:rPr lang="pt-BR" sz="1700" i="1" dirty="0" smtClean="0"/>
              <a:t>servirão de </a:t>
            </a:r>
            <a:r>
              <a:rPr lang="pt-BR" sz="1700" i="1" dirty="0" smtClean="0"/>
              <a:t>subsídios a eventual </a:t>
            </a:r>
            <a:r>
              <a:rPr lang="pt-BR" sz="1700" i="1" dirty="0" smtClean="0"/>
              <a:t>definição de novos critérios de elegibilidade pelo Comitê </a:t>
            </a:r>
            <a:r>
              <a:rPr lang="pt-BR" sz="1700" i="1" dirty="0" smtClean="0"/>
              <a:t>(</a:t>
            </a:r>
            <a:r>
              <a:rPr lang="pt-BR" sz="1700" i="1" dirty="0" smtClean="0"/>
              <a:t>CPPE).</a:t>
            </a:r>
          </a:p>
          <a:p>
            <a:pPr marL="0" indent="0" algn="just">
              <a:lnSpc>
                <a:spcPct val="80000"/>
              </a:lnSpc>
            </a:pPr>
            <a:endParaRPr lang="pt-BR" sz="17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>
                <a:solidFill>
                  <a:srgbClr val="17375E"/>
                </a:solidFill>
                <a:latin typeface="Verdana" pitchFamily="34" charset="0"/>
              </a:rPr>
              <a:t>Como acontece a habilitação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pt-BR" sz="1600" dirty="0" smtClean="0">
                <a:latin typeface="+mj-lt"/>
              </a:rPr>
              <a:t>A Empresa e Sindicato </a:t>
            </a:r>
            <a:r>
              <a:rPr lang="pt-BR" sz="1600" b="1" dirty="0" smtClean="0">
                <a:latin typeface="+mj-lt"/>
              </a:rPr>
              <a:t>celebram</a:t>
            </a:r>
            <a:r>
              <a:rPr lang="pt-BR" sz="1600" dirty="0" smtClean="0">
                <a:latin typeface="+mj-lt"/>
              </a:rPr>
              <a:t> o Acordo Coletivo de Trabalho Específico (</a:t>
            </a:r>
            <a:r>
              <a:rPr lang="pt-BR" sz="1600" b="1" dirty="0" smtClean="0">
                <a:latin typeface="+mj-lt"/>
              </a:rPr>
              <a:t>ACTE</a:t>
            </a:r>
            <a:r>
              <a:rPr lang="pt-BR" sz="1600" dirty="0" smtClean="0">
                <a:latin typeface="+mj-lt"/>
              </a:rPr>
              <a:t>) para adesão ao PPE. 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pt-BR" sz="1600" dirty="0" smtClean="0">
                <a:latin typeface="+mj-lt"/>
              </a:rPr>
              <a:t>A Empresa </a:t>
            </a:r>
            <a:r>
              <a:rPr lang="pt-BR" sz="1600" b="1" dirty="0" smtClean="0">
                <a:latin typeface="+mj-lt"/>
              </a:rPr>
              <a:t>solicita o registro do ACTE </a:t>
            </a:r>
            <a:r>
              <a:rPr lang="pt-BR" sz="1600" dirty="0" smtClean="0">
                <a:latin typeface="+mj-lt"/>
              </a:rPr>
              <a:t>e anexa a relação nominal dos trabalhadores no </a:t>
            </a:r>
            <a:r>
              <a:rPr lang="pt-BR" sz="1600" b="1" dirty="0" smtClean="0">
                <a:latin typeface="+mj-lt"/>
              </a:rPr>
              <a:t>Sistema Mediador </a:t>
            </a:r>
            <a:r>
              <a:rPr lang="pt-BR" sz="1600" dirty="0" smtClean="0">
                <a:latin typeface="+mj-lt"/>
              </a:rPr>
              <a:t>da Secretaria de Relações do Trabalho (SRT) do MTE, que emitirá o </a:t>
            </a:r>
            <a:r>
              <a:rPr lang="pt-BR" sz="1600" b="1" dirty="0" smtClean="0">
                <a:latin typeface="+mj-lt"/>
              </a:rPr>
              <a:t>MR</a:t>
            </a:r>
            <a:r>
              <a:rPr lang="pt-BR" sz="1600" dirty="0" smtClean="0">
                <a:latin typeface="+mj-lt"/>
              </a:rPr>
              <a:t>.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pt-BR" sz="1600" dirty="0" smtClean="0">
                <a:latin typeface="+mj-lt"/>
              </a:rPr>
              <a:t>A Empresa efetua cadastro da </a:t>
            </a:r>
            <a:r>
              <a:rPr lang="pt-BR" sz="1600" b="1" dirty="0" smtClean="0">
                <a:latin typeface="+mj-lt"/>
              </a:rPr>
              <a:t>Solicitação de Adesão ao PPE </a:t>
            </a:r>
            <a:r>
              <a:rPr lang="pt-BR" sz="1600" dirty="0" smtClean="0">
                <a:latin typeface="+mj-lt"/>
              </a:rPr>
              <a:t>no </a:t>
            </a:r>
            <a:r>
              <a:rPr lang="pt-BR" sz="1600" b="1" dirty="0" smtClean="0">
                <a:latin typeface="+mj-lt"/>
              </a:rPr>
              <a:t>Portal Mais Emprego do MTE</a:t>
            </a:r>
            <a:r>
              <a:rPr lang="pt-BR" sz="1600" dirty="0" smtClean="0">
                <a:latin typeface="+mj-lt"/>
              </a:rPr>
              <a:t>, imprime e assina comprovante do cadastro (</a:t>
            </a:r>
            <a:r>
              <a:rPr lang="pt-BR" sz="1600" dirty="0" err="1" smtClean="0">
                <a:latin typeface="+mj-lt"/>
              </a:rPr>
              <a:t>maisemprego</a:t>
            </a:r>
            <a:r>
              <a:rPr lang="pt-BR" sz="1600" dirty="0" smtClean="0">
                <a:latin typeface="+mj-lt"/>
              </a:rPr>
              <a:t>.</a:t>
            </a:r>
            <a:r>
              <a:rPr lang="pt-BR" sz="1600" dirty="0" err="1" smtClean="0">
                <a:latin typeface="+mj-lt"/>
              </a:rPr>
              <a:t>mte</a:t>
            </a:r>
            <a:r>
              <a:rPr lang="pt-BR" sz="1600" dirty="0" smtClean="0">
                <a:latin typeface="+mj-lt"/>
              </a:rPr>
              <a:t>.</a:t>
            </a:r>
            <a:r>
              <a:rPr lang="pt-BR" sz="1600" dirty="0" err="1" smtClean="0">
                <a:latin typeface="+mj-lt"/>
              </a:rPr>
              <a:t>gov.br</a:t>
            </a:r>
            <a:r>
              <a:rPr lang="pt-BR" sz="1600" dirty="0" smtClean="0">
                <a:latin typeface="+mj-lt"/>
              </a:rPr>
              <a:t>).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pt-BR" sz="1600" dirty="0" smtClean="0">
                <a:latin typeface="+mj-lt"/>
              </a:rPr>
              <a:t>A Empresa, para protocolo e formalização do processo de adesão, entrega via do MR, comprovante do cadastro da </a:t>
            </a:r>
            <a:r>
              <a:rPr lang="pt-BR" sz="1600" b="1" dirty="0" smtClean="0">
                <a:latin typeface="+mj-lt"/>
              </a:rPr>
              <a:t>Solicitação de Adesão ao PPE </a:t>
            </a:r>
            <a:r>
              <a:rPr lang="pt-BR" sz="1600" dirty="0" smtClean="0">
                <a:latin typeface="+mj-lt"/>
              </a:rPr>
              <a:t>e demais documentos.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pt-BR" sz="1600" dirty="0" smtClean="0">
                <a:latin typeface="+mj-lt"/>
              </a:rPr>
              <a:t>A </a:t>
            </a:r>
            <a:r>
              <a:rPr lang="pt-BR" sz="1600" b="1" dirty="0" smtClean="0">
                <a:latin typeface="+mj-lt"/>
              </a:rPr>
              <a:t>SE-CPPE recebe o processo e efetua rotinas preparatórias </a:t>
            </a:r>
            <a:r>
              <a:rPr lang="pt-BR" sz="1600" dirty="0" smtClean="0">
                <a:latin typeface="+mj-lt"/>
              </a:rPr>
              <a:t>de sua competência e o </a:t>
            </a:r>
            <a:r>
              <a:rPr lang="pt-BR" sz="1600" b="1" dirty="0" smtClean="0">
                <a:latin typeface="+mj-lt"/>
              </a:rPr>
              <a:t>encaminha </a:t>
            </a:r>
            <a:r>
              <a:rPr lang="pt-BR" sz="1600" b="1" dirty="0" smtClean="0">
                <a:latin typeface="+mj-lt"/>
              </a:rPr>
              <a:t>para a SRT</a:t>
            </a:r>
            <a:r>
              <a:rPr lang="pt-BR" sz="1600" dirty="0" smtClean="0">
                <a:latin typeface="+mj-lt"/>
              </a:rPr>
              <a:t>, para registro do ACTE.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pt-BR" sz="1600" dirty="0" smtClean="0">
                <a:latin typeface="+mj-lt"/>
              </a:rPr>
              <a:t>A SRT avalia se as condições do ACTE estão aderentes ao PPE, registra o Acordo no Sistema Mediador e retorna o processo para SE-CPPE, para </a:t>
            </a:r>
            <a:r>
              <a:rPr lang="pt-BR" sz="1600" b="1" dirty="0" smtClean="0">
                <a:latin typeface="+mj-lt"/>
              </a:rPr>
              <a:t>análise das solicitações de adesão ao PPE</a:t>
            </a:r>
            <a:r>
              <a:rPr lang="pt-BR" sz="1600" dirty="0" smtClean="0">
                <a:latin typeface="+mj-lt"/>
              </a:rPr>
              <a:t>.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pt-BR" sz="1600" dirty="0" smtClean="0">
                <a:latin typeface="+mj-lt"/>
              </a:rPr>
              <a:t>A </a:t>
            </a:r>
            <a:r>
              <a:rPr lang="pt-BR" sz="1600" b="1" dirty="0" smtClean="0">
                <a:latin typeface="+mj-lt"/>
              </a:rPr>
              <a:t>SE-CPPE defere a adesão </a:t>
            </a:r>
            <a:r>
              <a:rPr lang="pt-BR" sz="1600" dirty="0" smtClean="0">
                <a:latin typeface="+mj-lt"/>
              </a:rPr>
              <a:t>ao PPE, </a:t>
            </a:r>
            <a:r>
              <a:rPr lang="pt-BR" sz="1600" b="1" dirty="0" smtClean="0">
                <a:latin typeface="+mj-lt"/>
              </a:rPr>
              <a:t>emitindo Termo de Adesão </a:t>
            </a:r>
            <a:r>
              <a:rPr lang="pt-BR" sz="1600" dirty="0" smtClean="0">
                <a:latin typeface="+mj-lt"/>
              </a:rPr>
              <a:t>e </a:t>
            </a:r>
            <a:r>
              <a:rPr lang="pt-BR" sz="1600" b="1" dirty="0" smtClean="0">
                <a:latin typeface="+mj-lt"/>
              </a:rPr>
              <a:t>informa à Empresa e à CAIXA </a:t>
            </a:r>
            <a:r>
              <a:rPr lang="pt-BR" sz="1600" dirty="0" smtClean="0">
                <a:latin typeface="+mj-lt"/>
              </a:rPr>
              <a:t>(agente operador do pagamento do Benefício PPE).</a:t>
            </a:r>
            <a:endParaRPr lang="pt-BR" sz="16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>
                <a:solidFill>
                  <a:srgbClr val="17375E"/>
                </a:solidFill>
                <a:latin typeface="Verdana" pitchFamily="34" charset="0"/>
              </a:rPr>
              <a:t>Como acontece o pagamento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pt-BR" sz="1800" dirty="0" smtClean="0"/>
              <a:t>A </a:t>
            </a:r>
            <a:r>
              <a:rPr lang="pt-BR" sz="1800" dirty="0" smtClean="0"/>
              <a:t>Empresa </a:t>
            </a:r>
            <a:r>
              <a:rPr lang="pt-BR" sz="1800" dirty="0" smtClean="0"/>
              <a:t>se dirige à agência </a:t>
            </a:r>
            <a:r>
              <a:rPr lang="pt-BR" sz="1800" dirty="0" smtClean="0"/>
              <a:t>da </a:t>
            </a:r>
            <a:r>
              <a:rPr lang="pt-BR" sz="1800" b="1" dirty="0" smtClean="0"/>
              <a:t>CAIXA escolhida para relacionamento </a:t>
            </a:r>
            <a:r>
              <a:rPr lang="pt-BR" sz="1800" dirty="0" smtClean="0"/>
              <a:t>quanto ao PPE.</a:t>
            </a: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Font typeface="Calibri" pitchFamily="34" charset="0"/>
              <a:buAutoNum type="arabicPeriod" startAt="8"/>
            </a:pPr>
            <a:r>
              <a:rPr lang="pt-BR" sz="1800" dirty="0" smtClean="0"/>
              <a:t>A Empresa envia, </a:t>
            </a:r>
            <a:r>
              <a:rPr lang="pt-BR" sz="1800" b="1" dirty="0" smtClean="0"/>
              <a:t>mensalmente, arquivo de dados </a:t>
            </a:r>
            <a:r>
              <a:rPr lang="pt-BR" sz="1800" dirty="0" smtClean="0"/>
              <a:t>dos beneficiários </a:t>
            </a:r>
            <a:r>
              <a:rPr lang="pt-BR" sz="1800" dirty="0" smtClean="0"/>
              <a:t>do </a:t>
            </a:r>
            <a:r>
              <a:rPr lang="pt-BR" sz="1800" dirty="0" smtClean="0"/>
              <a:t>PPE, </a:t>
            </a:r>
            <a:r>
              <a:rPr lang="pt-BR" sz="1800" dirty="0" smtClean="0"/>
              <a:t>para análise da SE-CPPE e informação </a:t>
            </a:r>
            <a:r>
              <a:rPr lang="pt-BR" sz="1800" dirty="0" smtClean="0"/>
              <a:t>à CAIXA.</a:t>
            </a:r>
            <a:endParaRPr lang="pt-BR" sz="1800" dirty="0" smtClean="0"/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Font typeface="Calibri" pitchFamily="34" charset="0"/>
              <a:buAutoNum type="arabicPeriod" startAt="8"/>
            </a:pPr>
            <a:r>
              <a:rPr lang="pt-BR" sz="1800" dirty="0" smtClean="0"/>
              <a:t>A </a:t>
            </a:r>
            <a:r>
              <a:rPr lang="pt-BR" sz="1800" b="1" dirty="0" smtClean="0"/>
              <a:t>CAIXA </a:t>
            </a:r>
            <a:r>
              <a:rPr lang="pt-BR" sz="1800" b="1" dirty="0" smtClean="0"/>
              <a:t>realiza rotinas operacionais de pagamento e de liberação </a:t>
            </a:r>
            <a:r>
              <a:rPr lang="pt-BR" sz="1800" dirty="0" smtClean="0"/>
              <a:t>de recursos às Empresas.</a:t>
            </a: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Font typeface="Calibri" pitchFamily="34" charset="0"/>
              <a:buAutoNum type="arabicPeriod" startAt="8"/>
            </a:pPr>
            <a:r>
              <a:rPr lang="pt-BR" sz="1800" dirty="0" smtClean="0"/>
              <a:t>A </a:t>
            </a:r>
            <a:r>
              <a:rPr lang="pt-BR" sz="1800" b="1" dirty="0" smtClean="0"/>
              <a:t>CAIXA solicita transferência de recursos </a:t>
            </a:r>
            <a:r>
              <a:rPr lang="pt-BR" sz="1800" dirty="0" smtClean="0"/>
              <a:t>ao MTE.</a:t>
            </a:r>
            <a:endParaRPr lang="pt-BR" sz="1800" dirty="0" smtClean="0"/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Font typeface="Calibri" pitchFamily="34" charset="0"/>
              <a:buAutoNum type="arabicPeriod" startAt="8"/>
            </a:pPr>
            <a:r>
              <a:rPr lang="pt-BR" sz="1800" dirty="0" smtClean="0"/>
              <a:t>A </a:t>
            </a:r>
            <a:r>
              <a:rPr lang="pt-BR" sz="1800" b="1" dirty="0" smtClean="0"/>
              <a:t>CAIXA recebe e credita os recursos </a:t>
            </a:r>
            <a:r>
              <a:rPr lang="pt-BR" sz="1800" dirty="0" smtClean="0"/>
              <a:t>às Empresas para pagamento dos benefícios aos empregados, </a:t>
            </a:r>
            <a:r>
              <a:rPr lang="pt-BR" sz="1800" b="1" dirty="0" smtClean="0"/>
              <a:t>por meio da folha </a:t>
            </a:r>
            <a:r>
              <a:rPr lang="pt-BR" sz="1800" b="1" dirty="0" smtClean="0"/>
              <a:t>de salários</a:t>
            </a:r>
            <a:r>
              <a:rPr lang="pt-BR" sz="1800" dirty="0" smtClean="0"/>
              <a:t>.</a:t>
            </a: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Font typeface="Calibri" pitchFamily="34" charset="0"/>
              <a:buAutoNum type="arabicPeriod" startAt="8"/>
            </a:pPr>
            <a:r>
              <a:rPr lang="pt-BR" sz="1800" dirty="0" smtClean="0"/>
              <a:t>A </a:t>
            </a:r>
            <a:r>
              <a:rPr lang="pt-BR" sz="1800" b="1" dirty="0" smtClean="0"/>
              <a:t>CAIXA disponibiliza informações das operações </a:t>
            </a:r>
            <a:r>
              <a:rPr lang="pt-BR" sz="1800" dirty="0" smtClean="0"/>
              <a:t>ao MTE.</a:t>
            </a: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Font typeface="Calibri" pitchFamily="34" charset="0"/>
              <a:buAutoNum type="arabicPeriod" startAt="8"/>
            </a:pPr>
            <a:r>
              <a:rPr lang="pt-BR" sz="1800" dirty="0" smtClean="0"/>
              <a:t>A </a:t>
            </a:r>
            <a:r>
              <a:rPr lang="pt-BR" sz="1800" b="1" dirty="0" smtClean="0"/>
              <a:t>CAIXA apresenta ao MTE a prestação </a:t>
            </a:r>
            <a:r>
              <a:rPr lang="pt-BR" sz="1800" dirty="0" smtClean="0"/>
              <a:t>de contas anual.</a:t>
            </a: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Font typeface="Calibri" pitchFamily="34" charset="0"/>
              <a:buAutoNum type="arabicPeriod" startAt="8"/>
            </a:pPr>
            <a:r>
              <a:rPr lang="pt-BR" sz="1800" dirty="0" smtClean="0"/>
              <a:t>O </a:t>
            </a:r>
            <a:r>
              <a:rPr lang="pt-BR" sz="1800" b="1" dirty="0" smtClean="0"/>
              <a:t>MTE analisa a prestação de contas </a:t>
            </a:r>
            <a:r>
              <a:rPr lang="pt-BR" sz="1800" dirty="0" smtClean="0"/>
              <a:t>anual.</a:t>
            </a:r>
          </a:p>
          <a:p>
            <a:pPr marL="457200" indent="-457200" algn="just">
              <a:lnSpc>
                <a:spcPct val="90000"/>
              </a:lnSpc>
              <a:buFont typeface="Calibri" pitchFamily="34" charset="0"/>
              <a:buAutoNum type="arabicPeriod" startAt="8"/>
            </a:pPr>
            <a:endParaRPr lang="pt-B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17375E"/>
                </a:solidFill>
                <a:latin typeface="Verdana" pitchFamily="34" charset="0"/>
              </a:rPr>
              <a:t>Estimativa</a:t>
            </a:r>
            <a:r>
              <a:rPr lang="en-US" sz="2800" dirty="0" smtClean="0">
                <a:solidFill>
                  <a:srgbClr val="17375E"/>
                </a:solidFill>
                <a:latin typeface="Verdana" pitchFamily="34" charset="0"/>
              </a:rPr>
              <a:t>: PPE x Seguro-Desemprego</a:t>
            </a:r>
            <a:r>
              <a:rPr lang="en-US" sz="1300" dirty="0" smtClean="0">
                <a:solidFill>
                  <a:srgbClr val="17375E"/>
                </a:solidFill>
                <a:latin typeface="Verdana" pitchFamily="34" charset="0"/>
              </a:rPr>
              <a:t/>
            </a:r>
            <a:br>
              <a:rPr lang="en-US" sz="1300" dirty="0" smtClean="0">
                <a:solidFill>
                  <a:srgbClr val="17375E"/>
                </a:solidFill>
                <a:latin typeface="Verdana" pitchFamily="34" charset="0"/>
              </a:rPr>
            </a:br>
            <a:r>
              <a:rPr lang="en-US" sz="1300" dirty="0" smtClean="0">
                <a:solidFill>
                  <a:srgbClr val="17375E"/>
                </a:solidFill>
                <a:latin typeface="Verdana" pitchFamily="34" charset="0"/>
              </a:rPr>
              <a:t> </a:t>
            </a:r>
            <a:br>
              <a:rPr lang="en-US" sz="1300" dirty="0" smtClean="0">
                <a:solidFill>
                  <a:srgbClr val="17375E"/>
                </a:solidFill>
                <a:latin typeface="Verdana" pitchFamily="34" charset="0"/>
              </a:rPr>
            </a:br>
            <a:r>
              <a:rPr lang="en-US" sz="1300" dirty="0" smtClean="0">
                <a:solidFill>
                  <a:srgbClr val="17375E"/>
                </a:solidFill>
                <a:latin typeface="Verdana" pitchFamily="34" charset="0"/>
              </a:rPr>
              <a:t>Para</a:t>
            </a:r>
            <a:r>
              <a:rPr lang="pt-BR" sz="1300" dirty="0" smtClean="0">
                <a:solidFill>
                  <a:srgbClr val="17375E"/>
                </a:solidFill>
                <a:latin typeface="Verdana" pitchFamily="34" charset="0"/>
              </a:rPr>
              <a:t> 50 mil trabalhadores, despesas com SD superariam em R$ 190,8 milhões às do PPE</a:t>
            </a:r>
            <a:endParaRPr lang="en-US" sz="1300" dirty="0" smtClean="0">
              <a:solidFill>
                <a:srgbClr val="17375E"/>
              </a:solidFill>
              <a:latin typeface="Verdana" pitchFamily="34" charset="0"/>
            </a:endParaRPr>
          </a:p>
        </p:txBody>
      </p:sp>
      <p:graphicFrame>
        <p:nvGraphicFramePr>
          <p:cNvPr id="102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787400" y="1617663"/>
          <a:ext cx="7600950" cy="4286250"/>
        </p:xfrm>
        <a:graphic>
          <a:graphicData uri="http://schemas.openxmlformats.org/presentationml/2006/ole">
            <p:oleObj spid="_x0000_s1027" name="Planilha" r:id="rId4" imgW="7601040" imgH="4286250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480</Words>
  <Application>Microsoft Office PowerPoint</Application>
  <PresentationFormat>Apresentação na tela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8" baseType="lpstr">
      <vt:lpstr>Office Theme</vt:lpstr>
      <vt:lpstr>Planilha do Microsoft Office Excel</vt:lpstr>
      <vt:lpstr>Slide 1</vt:lpstr>
      <vt:lpstr>Programa de Proteção ao Emprego – PPE  Definição de regimento, critérios de adesão e funcionamento</vt:lpstr>
      <vt:lpstr>Quem pode aderir:</vt:lpstr>
      <vt:lpstr>Como acontece a habilitação</vt:lpstr>
      <vt:lpstr>Como acontece o pagamento</vt:lpstr>
      <vt:lpstr>Estimativa: PPE x Seguro-Desemprego   Para 50 mil trabalhadores, despesas com SD superariam em R$ 190,8 milhões às do PPE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Thiago Augusto de Araujo Jacques</dc:creator>
  <cp:lastModifiedBy>marcio.borges</cp:lastModifiedBy>
  <cp:revision>45</cp:revision>
  <dcterms:created xsi:type="dcterms:W3CDTF">2015-06-24T14:47:39Z</dcterms:created>
  <dcterms:modified xsi:type="dcterms:W3CDTF">2015-07-20T23:54:05Z</dcterms:modified>
</cp:coreProperties>
</file>